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8" r:id="rId4"/>
    <p:sldId id="558" r:id="rId5"/>
    <p:sldId id="557" r:id="rId6"/>
    <p:sldId id="258" r:id="rId7"/>
    <p:sldId id="259" r:id="rId8"/>
    <p:sldId id="260" r:id="rId9"/>
    <p:sldId id="547" r:id="rId10"/>
    <p:sldId id="554" r:id="rId11"/>
    <p:sldId id="261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4708"/>
  </p:normalViewPr>
  <p:slideViewPr>
    <p:cSldViewPr snapToGrid="0">
      <p:cViewPr varScale="1">
        <p:scale>
          <a:sx n="100" d="100"/>
          <a:sy n="100" d="100"/>
        </p:scale>
        <p:origin x="18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0D24-F888-47D1-9E55-324DD412927D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0E65E-38F9-41B9-9586-3A839FD399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33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UAI</a:t>
            </a:r>
          </a:p>
          <a:p>
            <a:r>
              <a:rPr lang="pt-PT" dirty="0"/>
              <a:t>Gabinete de Astronomia para o Desenvolvimento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0212-2069-4F8D-B42E-FE68A93BF7E5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44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Distribuição geográfica bastante abrangente e desafiante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82171-350E-494D-AF10-5DEAAE52535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488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Ação em rede</a:t>
            </a:r>
          </a:p>
          <a:p>
            <a:r>
              <a:rPr lang="pt-PT" dirty="0"/>
              <a:t>Foco na educação, divulgação científica e desenvolvimento sustentável</a:t>
            </a:r>
          </a:p>
          <a:p>
            <a:r>
              <a:rPr lang="pt-PT" dirty="0"/>
              <a:t>Temos a Astronomia, entendida em conexão com as outras ciências como ferramenta de ação</a:t>
            </a:r>
          </a:p>
          <a:p>
            <a:endParaRPr lang="pt-PT" dirty="0"/>
          </a:p>
          <a:p>
            <a:r>
              <a:rPr lang="pt-PT" dirty="0"/>
              <a:t>E esta iniciativa pela primeira vez traz um público muito específico: alunos dos PALOP a estudar no ensino superior em Portugal</a:t>
            </a:r>
          </a:p>
          <a:p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Estabelecer parcerias com Associações e entidades com quem possamos cooperar e colaborar no sentido de desenvolver um outro dos pilares de ação PLOAD que é a Formação e intercâmbio.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8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ABOUT US </a:t>
            </a:r>
            <a:endParaRPr lang="pt-PT" dirty="0">
              <a:effectLst/>
            </a:endParaRPr>
          </a:p>
          <a:p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Portuguese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Language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Office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of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Astronomy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for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Development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(</a:t>
            </a:r>
            <a:r>
              <a:rPr lang="pt-PT" sz="1200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PLOAD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)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was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created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in </a:t>
            </a:r>
            <a:r>
              <a:rPr lang="pt-PT" sz="1800" b="1" dirty="0">
                <a:solidFill>
                  <a:srgbClr val="FFFFFF"/>
                </a:solidFill>
                <a:effectLst/>
                <a:latin typeface="ArialMT"/>
              </a:rPr>
              <a:t>2015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as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part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of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Office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of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Astronomy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for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Development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(OAD)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from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International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Astronomical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Union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(IAU) (Fig. 1). </a:t>
            </a:r>
          </a:p>
          <a:p>
            <a:endParaRPr lang="pt-PT" sz="1200" dirty="0">
              <a:solidFill>
                <a:srgbClr val="FFFFFF"/>
              </a:solidFill>
              <a:effectLst/>
              <a:latin typeface="ArialMT"/>
            </a:endParaRPr>
          </a:p>
          <a:p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It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is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only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Office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of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this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kind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gathering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countries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and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territories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sharing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a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common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language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. Portuguese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is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spoken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in countries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and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communities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all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over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world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and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is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most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spoken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language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in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Southern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Hemisphere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,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with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Brazil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accounting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for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approximately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90%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of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240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million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speakers in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the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Lusophone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</a:t>
            </a:r>
            <a:r>
              <a:rPr lang="pt-PT" sz="1200" dirty="0" err="1">
                <a:solidFill>
                  <a:srgbClr val="FFFFFF"/>
                </a:solidFill>
                <a:effectLst/>
                <a:latin typeface="ArialMT"/>
              </a:rPr>
              <a:t>community</a:t>
            </a:r>
            <a:r>
              <a:rPr lang="pt-PT" sz="1200" dirty="0">
                <a:solidFill>
                  <a:srgbClr val="FFFFFF"/>
                </a:solidFill>
                <a:effectLst/>
                <a:latin typeface="ArialMT"/>
              </a:rPr>
              <a:t> [1] </a:t>
            </a:r>
            <a:endParaRPr lang="pt-PT" dirty="0">
              <a:effectLst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10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88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8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771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73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82171-350E-494D-AF10-5DEAAE5253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8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934D4-300D-4AD1-0DD9-821C4090C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8A198-8B41-D27D-3F02-51E678745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B9AA9FD-3BC7-E412-7954-06AB274A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BF7993A-A42C-F112-E45E-78A122F9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BDAC2-FCF5-C566-B30E-D7D2CD84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875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7AC44-D9CA-2BCF-75D5-658A075B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E89A9D5-DFB7-51E0-E33A-42B0986E2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61DA8CF-402D-5C3A-5E76-93C37654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1E8352F-21BB-896F-3502-CD1D4B5F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2DF85A-CEB6-6D74-571F-DA8182DB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960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09C776-9EEB-E097-DF10-4E572F9D7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D93E815-53E9-39E4-4B49-69DFF6598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0FB41FC-1253-4C3F-919E-B43A0AB3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37EE61E-FCAE-01C9-A189-3B933C49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036EC74-56EE-30A1-9808-BABE3BCC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655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60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7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0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30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B160E-BDF0-F5A8-1E9C-51870097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571EFDE-B892-3FCA-BE91-832A3B884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E0E0EEC-78B2-0B30-D26D-6B805AD9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1B455E0-B15B-92C6-EA0D-71CB4E5C2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8AF3116-067E-D329-B4BD-C00D04AB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3406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54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15D7E-7EF6-EE75-01F8-EF30FD6F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67DDD4A-F464-4CF6-516A-5A19ECC9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D05CB89-104D-3868-B9D1-D2C19368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074A512-6083-7779-FD47-5AF317FB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7EF6F3-FF7B-D6BE-C41F-527CB423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820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EB56E-766F-E321-B2B8-3227E155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DA17C23-9D7C-147D-30D5-AD60B7C7F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695F228-50E9-890C-A5E4-9011B9E5E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6A80090-836D-186E-4E4E-FD7A6522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1DCAD5-A619-8804-495B-A6E932EF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1C8A822-D750-3C28-A2AC-CF6BB16D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349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8EEEE-586E-3F3F-276D-9F847426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6E1D0A-1247-C119-67DE-A6185A8ED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A205C49-361C-B061-5A46-7DE7ECF0C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03EFCC17-A5E6-75D1-18DC-338B2D46A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6F16972-4F6D-47A8-23BF-C83046F0E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14DB2BB-8C46-5A9D-D93E-C77B072E2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B6CC64D-B90A-9DF8-E031-4933CB1A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DC1595A-5C2E-4AD3-776C-9B612303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278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1C82C-4F1E-AF52-9597-2B4514FE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234CEF7-A9F4-1D63-5774-0C48E399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A74F0EB-572C-FB93-EA75-300C282C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FB215D6-9758-6E5A-7F2A-A8BA2951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748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11D18DC-3366-DFCC-F6EA-30AA1607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EE0CD33-C0A9-227E-8DDD-AA9D96F0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C78335F-4153-5963-22D9-A61D4287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448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DADE9-F63C-A9C9-2914-F95E8770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FB307A-4369-E7C3-DF8E-B3EC1C41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3D68B3A-43B3-FC32-6B77-F58C0AD8F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BCB85B7-04F9-B38D-54B6-1EBBD3D6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A6BA0FD-257E-6FD5-CB23-DA37C319E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466FFBD-F524-EBAF-2981-D6D50D6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90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73E51-ADD5-A376-90F1-1A7CEB96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9A0CB65-25F6-DC81-EE8B-94F8E9AFF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4B41314-E177-F218-0E6A-ABEE0F1CC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3ED6816-1ABD-E73B-01EC-77BDCC20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A094FC8-B049-BCCE-45E7-2D43A09D3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30B333F-B410-D594-52FF-51052146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448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B6BB338-A05A-F92E-1A2E-908EF1A4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22296BA-75E0-C1FA-4E60-BFE5E03C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00DAA12-8DBE-92FD-2571-079BB022D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B4645-A357-462A-8735-42C23DF78581}" type="datetimeFigureOut">
              <a:rPr lang="pt-PT" smtClean="0"/>
              <a:t>07/05/24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50BB5B6-18C1-FCC4-5005-FA03D4081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666E353-7041-8AEF-490B-B488D0341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12E4-78D5-400E-8F9C-5046670E37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24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8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2E96B1-658F-BA86-79F7-3E8759B21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pt-PT" sz="4000">
                <a:solidFill>
                  <a:srgbClr val="FFFFFF"/>
                </a:solidFill>
              </a:rPr>
              <a:t>PLOAD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FA9EBE-A1E2-CAAC-E721-4EEB167DF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endParaRPr lang="pt-PT" sz="2000">
              <a:solidFill>
                <a:srgbClr val="FFFF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C8E67B-84D6-E9DE-C4BC-BA0D88BE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195" y="390832"/>
            <a:ext cx="11022229" cy="45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62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37" y="768511"/>
            <a:ext cx="10594300" cy="5347261"/>
            <a:chOff x="0" y="0"/>
            <a:chExt cx="4185403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000000">
                <a:alpha val="75686"/>
              </a:srgbClr>
            </a:solidFill>
            <a:ln w="19050">
              <a:solidFill>
                <a:srgbClr val="FFFFFF">
                  <a:alpha val="75686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luxograma: Terminador 26">
            <a:extLst>
              <a:ext uri="{FF2B5EF4-FFF2-40B4-BE49-F238E27FC236}">
                <a16:creationId xmlns:a16="http://schemas.microsoft.com/office/drawing/2014/main" id="{AE538C50-EE5C-D511-D28C-9BBF7047A3CA}"/>
              </a:ext>
            </a:extLst>
          </p:cNvPr>
          <p:cNvSpPr/>
          <p:nvPr/>
        </p:nvSpPr>
        <p:spPr>
          <a:xfrm>
            <a:off x="4169240" y="2932930"/>
            <a:ext cx="3853520" cy="1018423"/>
          </a:xfrm>
          <a:prstGeom prst="flowChartTerminator">
            <a:avLst/>
          </a:prstGeom>
          <a:solidFill>
            <a:srgbClr val="CBAF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PT" sz="1200">
              <a:solidFill>
                <a:srgbClr val="CBAFDB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69240" y="2558780"/>
            <a:ext cx="2448093" cy="148224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373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320800" y="4613132"/>
            <a:ext cx="1110153" cy="111015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24D80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78118" y="1109366"/>
            <a:ext cx="1110153" cy="111015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82773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20758" y="1549003"/>
            <a:ext cx="1110153" cy="11101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566BB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995062" y="4164422"/>
            <a:ext cx="1110153" cy="111015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83059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69240" y="3158914"/>
            <a:ext cx="3853520" cy="445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400" dirty="0" err="1">
                <a:solidFill>
                  <a:srgbClr val="0C2151"/>
                </a:solidFill>
                <a:latin typeface="Franklin Gothic Medium Cond" panose="020B0606030402020204" pitchFamily="34" charset="0"/>
              </a:rPr>
              <a:t>em</a:t>
            </a:r>
            <a:r>
              <a:rPr lang="en-US" sz="2400" dirty="0">
                <a:solidFill>
                  <a:srgbClr val="0C2151"/>
                </a:solidFill>
                <a:latin typeface="Franklin Gothic Medium Cond" panose="020B0606030402020204" pitchFamily="34" charset="0"/>
              </a:rPr>
              <a:t> REDE</a:t>
            </a:r>
            <a:endParaRPr lang="en-US" sz="3200" b="1" dirty="0">
              <a:solidFill>
                <a:srgbClr val="0C215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096661" y="4596343"/>
            <a:ext cx="451766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5" lvl="1" indent="-172727" defTabSz="609630">
              <a:lnSpc>
                <a:spcPts val="2239"/>
              </a:lnSpc>
              <a:buFont typeface="Arial"/>
              <a:buChar char="•"/>
            </a:pPr>
            <a:r>
              <a:rPr lang="en-US" sz="1867" dirty="0" err="1">
                <a:solidFill>
                  <a:srgbClr val="FFFFFF"/>
                </a:solidFill>
                <a:latin typeface="Calibri"/>
              </a:rPr>
              <a:t>Parcerias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com a 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COMUNIDADE EDUCATIVA, CIENTÍFICA e EMPRESARIAL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50564" y="1369939"/>
            <a:ext cx="4226666" cy="5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b="1" dirty="0">
                <a:solidFill>
                  <a:srgbClr val="FFFFFF"/>
                </a:solidFill>
                <a:latin typeface="Calibri"/>
              </a:rPr>
              <a:t>ASTRONOMIA e CIÊNCIAS ESPACIAIS</a:t>
            </a:r>
          </a:p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dirty="0" err="1">
                <a:solidFill>
                  <a:srgbClr val="FFFFFF"/>
                </a:solidFill>
                <a:latin typeface="Calibri"/>
              </a:rPr>
              <a:t>Visão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interdisciplinar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da 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ASTRONOMIA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75267" y="1865830"/>
            <a:ext cx="4442443" cy="5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2pPr marL="474978" lvl="1" indent="-237489">
              <a:lnSpc>
                <a:spcPts val="3079"/>
              </a:lnSpc>
              <a:spcBef>
                <a:spcPct val="0"/>
              </a:spcBef>
              <a:buFont typeface="Arial"/>
              <a:buChar char="•"/>
              <a:defRPr sz="2199">
                <a:solidFill>
                  <a:srgbClr val="FFFFFF"/>
                </a:solidFill>
              </a:defRPr>
            </a:lvl2pPr>
          </a:lstStyle>
          <a:p>
            <a:pPr marL="316668" lvl="1" indent="-158334" defTabSz="609630">
              <a:lnSpc>
                <a:spcPct val="100000"/>
              </a:lnSpc>
            </a:pPr>
            <a:r>
              <a:rPr lang="en-US" sz="1867" b="1" dirty="0">
                <a:latin typeface="Calibri"/>
              </a:rPr>
              <a:t>FORMAÇÃO e INTERCÂMBIO </a:t>
            </a:r>
            <a:r>
              <a:rPr lang="en-US" sz="1867" dirty="0">
                <a:latin typeface="Calibri"/>
              </a:rPr>
              <a:t>de </a:t>
            </a:r>
            <a:r>
              <a:rPr lang="en-US" sz="1867" dirty="0" err="1">
                <a:latin typeface="Calibri"/>
              </a:rPr>
              <a:t>investigadores</a:t>
            </a:r>
            <a:r>
              <a:rPr lang="en-US" sz="1867" dirty="0">
                <a:latin typeface="Calibri"/>
              </a:rPr>
              <a:t>, </a:t>
            </a:r>
            <a:r>
              <a:rPr lang="en-US" sz="1867" dirty="0" err="1">
                <a:latin typeface="Calibri"/>
              </a:rPr>
              <a:t>professores</a:t>
            </a:r>
            <a:r>
              <a:rPr lang="en-US" sz="1867" dirty="0">
                <a:latin typeface="Calibri"/>
              </a:rPr>
              <a:t> e </a:t>
            </a:r>
            <a:r>
              <a:rPr lang="en-US" sz="1867" dirty="0" err="1">
                <a:latin typeface="Calibri"/>
              </a:rPr>
              <a:t>alunos</a:t>
            </a:r>
            <a:endParaRPr lang="en-US" sz="1867" dirty="0">
              <a:latin typeface="Calibri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84659BD1-160D-24EF-B237-67D0B275FF3F}"/>
              </a:ext>
            </a:extLst>
          </p:cNvPr>
          <p:cNvSpPr txBox="1"/>
          <p:nvPr/>
        </p:nvSpPr>
        <p:spPr>
          <a:xfrm>
            <a:off x="1555293" y="4728174"/>
            <a:ext cx="5319245" cy="1149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Linhas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de AÇÃO com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foco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na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educação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divulgação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científica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e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desenvolvimento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sustentável</a:t>
            </a:r>
            <a:endParaRPr lang="en-US" sz="1867" b="1" dirty="0">
              <a:solidFill>
                <a:srgbClr val="FFFFFF"/>
              </a:solidFill>
              <a:latin typeface="Calibri"/>
            </a:endParaRPr>
          </a:p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b="1" dirty="0">
                <a:solidFill>
                  <a:srgbClr val="FFFFFF"/>
                </a:solidFill>
                <a:latin typeface="Calibri"/>
              </a:rPr>
              <a:t>INVESTIGAÇÃO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em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busca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de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respostas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conjuntas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F7E0F9-C1E4-5E8C-BE57-B31FEEB2132C}"/>
              </a:ext>
            </a:extLst>
          </p:cNvPr>
          <p:cNvSpPr/>
          <p:nvPr/>
        </p:nvSpPr>
        <p:spPr>
          <a:xfrm>
            <a:off x="9689755" y="182013"/>
            <a:ext cx="2190380" cy="503787"/>
          </a:xfrm>
          <a:custGeom>
            <a:avLst/>
            <a:gdLst/>
            <a:ahLst/>
            <a:cxnLst/>
            <a:rect l="l" t="t" r="r" b="b"/>
            <a:pathLst>
              <a:path w="3285570" h="755681">
                <a:moveTo>
                  <a:pt x="0" y="0"/>
                </a:moveTo>
                <a:lnTo>
                  <a:pt x="3285570" y="0"/>
                </a:lnTo>
                <a:lnTo>
                  <a:pt x="3285570" y="755681"/>
                </a:lnTo>
                <a:lnTo>
                  <a:pt x="0" y="755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pt-P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35CB32-7346-3449-E276-620FEB1B5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5" t="14668" r="2374" b="5777"/>
          <a:stretch/>
        </p:blipFill>
        <p:spPr>
          <a:xfrm>
            <a:off x="609600" y="701040"/>
            <a:ext cx="1097280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6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2114" y="832478"/>
            <a:ext cx="10547773" cy="5193045"/>
            <a:chOff x="0" y="0"/>
            <a:chExt cx="4167022" cy="205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7022" cy="2051574"/>
            </a:xfrm>
            <a:custGeom>
              <a:avLst/>
              <a:gdLst/>
              <a:ahLst/>
              <a:cxnLst/>
              <a:rect l="l" t="t" r="r" b="b"/>
              <a:pathLst>
                <a:path w="4167022" h="2051574">
                  <a:moveTo>
                    <a:pt x="4893" y="0"/>
                  </a:moveTo>
                  <a:lnTo>
                    <a:pt x="4162129" y="0"/>
                  </a:lnTo>
                  <a:cubicBezTo>
                    <a:pt x="4163426" y="0"/>
                    <a:pt x="4164671" y="516"/>
                    <a:pt x="4165588" y="1433"/>
                  </a:cubicBezTo>
                  <a:cubicBezTo>
                    <a:pt x="4166506" y="2351"/>
                    <a:pt x="4167022" y="3595"/>
                    <a:pt x="4167022" y="4893"/>
                  </a:cubicBezTo>
                  <a:lnTo>
                    <a:pt x="4167022" y="2046680"/>
                  </a:lnTo>
                  <a:cubicBezTo>
                    <a:pt x="4167022" y="2049383"/>
                    <a:pt x="4164831" y="2051574"/>
                    <a:pt x="4162129" y="2051574"/>
                  </a:cubicBezTo>
                  <a:lnTo>
                    <a:pt x="4893" y="2051574"/>
                  </a:lnTo>
                  <a:cubicBezTo>
                    <a:pt x="2191" y="2051574"/>
                    <a:pt x="0" y="2049383"/>
                    <a:pt x="0" y="2046680"/>
                  </a:cubicBezTo>
                  <a:lnTo>
                    <a:pt x="0" y="4893"/>
                  </a:lnTo>
                  <a:cubicBezTo>
                    <a:pt x="0" y="3595"/>
                    <a:pt x="516" y="2351"/>
                    <a:pt x="1433" y="1433"/>
                  </a:cubicBezTo>
                  <a:cubicBezTo>
                    <a:pt x="2351" y="516"/>
                    <a:pt x="3595" y="0"/>
                    <a:pt x="4893" y="0"/>
                  </a:cubicBezTo>
                  <a:close/>
                </a:path>
              </a:pathLst>
            </a:custGeom>
            <a:solidFill>
              <a:srgbClr val="CBAFDB"/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endParaRPr lang="pt-PT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460689" y="651212"/>
            <a:ext cx="11429999" cy="5994399"/>
          </a:xfrm>
          <a:custGeom>
            <a:avLst/>
            <a:gdLst/>
            <a:ahLst/>
            <a:cxnLst/>
            <a:rect l="l" t="t" r="r" b="b"/>
            <a:pathLst>
              <a:path w="15751871" h="7738386">
                <a:moveTo>
                  <a:pt x="0" y="0"/>
                </a:moveTo>
                <a:lnTo>
                  <a:pt x="15751870" y="0"/>
                </a:lnTo>
                <a:lnTo>
                  <a:pt x="15751870" y="7738386"/>
                </a:lnTo>
                <a:lnTo>
                  <a:pt x="0" y="7738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61"/>
            </a:stretch>
          </a:blipFill>
        </p:spPr>
        <p:txBody>
          <a:bodyPr/>
          <a:lstStyle/>
          <a:p>
            <a:endParaRPr lang="pt-PT" sz="12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632D84-B080-7550-9685-5D4F3F679B00}"/>
              </a:ext>
            </a:extLst>
          </p:cNvPr>
          <p:cNvSpPr txBox="1">
            <a:spLocks/>
          </p:cNvSpPr>
          <p:nvPr/>
        </p:nvSpPr>
        <p:spPr>
          <a:xfrm>
            <a:off x="440842" y="199544"/>
            <a:ext cx="5486400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933" dirty="0"/>
              <a:t>Onde estamos? / Quem somos?</a:t>
            </a:r>
          </a:p>
        </p:txBody>
      </p:sp>
      <p:pic>
        <p:nvPicPr>
          <p:cNvPr id="6" name="Picture 2" descr="Imagem de Edson Domingos Jequecene">
            <a:extLst>
              <a:ext uri="{FF2B5EF4-FFF2-40B4-BE49-F238E27FC236}">
                <a16:creationId xmlns:a16="http://schemas.microsoft.com/office/drawing/2014/main" id="{FE398FE1-6B47-CE37-A874-CA723537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42" y="5356456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m de Ivanilda Maria dos Santos Cabral Semedo">
            <a:extLst>
              <a:ext uri="{FF2B5EF4-FFF2-40B4-BE49-F238E27FC236}">
                <a16:creationId xmlns:a16="http://schemas.microsoft.com/office/drawing/2014/main" id="{FE1ECB20-9C02-CE50-8F29-61D10EC3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50" y="2168856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m de Rosa Doran">
            <a:extLst>
              <a:ext uri="{FF2B5EF4-FFF2-40B4-BE49-F238E27FC236}">
                <a16:creationId xmlns:a16="http://schemas.microsoft.com/office/drawing/2014/main" id="{63E76F42-7927-CB3C-7368-58E18825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59" y="944250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Equipa – RAEGE-Az">
            <a:extLst>
              <a:ext uri="{FF2B5EF4-FFF2-40B4-BE49-F238E27FC236}">
                <a16:creationId xmlns:a16="http://schemas.microsoft.com/office/drawing/2014/main" id="{1EF8F303-89AF-F726-DF2F-AE93A802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38" y="5392360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Alan Alves Brito">
            <a:extLst>
              <a:ext uri="{FF2B5EF4-FFF2-40B4-BE49-F238E27FC236}">
                <a16:creationId xmlns:a16="http://schemas.microsoft.com/office/drawing/2014/main" id="{44D59D99-B45F-2FA3-D241-F02214B8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91" y="3739702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João Retrê - National Euclid's Communications Coordinator - Euclid  Consortium | LinkedIn">
            <a:extLst>
              <a:ext uri="{FF2B5EF4-FFF2-40B4-BE49-F238E27FC236}">
                <a16:creationId xmlns:a16="http://schemas.microsoft.com/office/drawing/2014/main" id="{37E518A6-7DE9-71BA-637F-A3C3262C4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-2483" r="18624" b="40763"/>
          <a:stretch/>
        </p:blipFill>
        <p:spPr bwMode="auto">
          <a:xfrm>
            <a:off x="5007962" y="2058758"/>
            <a:ext cx="1088038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3A2EF1E-2196-DD50-8388-AD9ECB4BD2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189" t="5556" r="2430" b="19598"/>
          <a:stretch/>
        </p:blipFill>
        <p:spPr>
          <a:xfrm>
            <a:off x="3584582" y="5348463"/>
            <a:ext cx="1045176" cy="1080000"/>
          </a:xfrm>
          <a:prstGeom prst="ellipse">
            <a:avLst/>
          </a:prstGeom>
        </p:spPr>
      </p:pic>
      <p:pic>
        <p:nvPicPr>
          <p:cNvPr id="21" name="Imagem 20" descr="Uma imagem com parede, vestuário, pessoa, interior&#10;&#10;Descrição gerada automaticamente">
            <a:extLst>
              <a:ext uri="{FF2B5EF4-FFF2-40B4-BE49-F238E27FC236}">
                <a16:creationId xmlns:a16="http://schemas.microsoft.com/office/drawing/2014/main" id="{43E1C3E6-204F-5569-88C4-844DD8C263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6" t="10655" r="27062" b="60947"/>
          <a:stretch/>
        </p:blipFill>
        <p:spPr>
          <a:xfrm>
            <a:off x="6175689" y="3429000"/>
            <a:ext cx="1052255" cy="1080000"/>
          </a:xfrm>
          <a:prstGeom prst="ellipse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4BD7DDC-996F-89DC-84EA-C7F4FB3613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646" t="58229" r="22500" b="14667"/>
          <a:stretch/>
        </p:blipFill>
        <p:spPr>
          <a:xfrm>
            <a:off x="6701817" y="990294"/>
            <a:ext cx="1052255" cy="1080000"/>
          </a:xfrm>
          <a:prstGeom prst="ellipse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5BD9738-AC6D-88AE-9F44-DB8639FE65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711" t="59642" r="13613" b="18872"/>
          <a:stretch/>
        </p:blipFill>
        <p:spPr>
          <a:xfrm>
            <a:off x="2055266" y="4650946"/>
            <a:ext cx="1132697" cy="1080000"/>
          </a:xfrm>
          <a:prstGeom prst="ellipse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347BD18-5E06-CB86-2B42-2BF49F15CDB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890" t="54132" r="32142" b="22222"/>
          <a:stretch/>
        </p:blipFill>
        <p:spPr>
          <a:xfrm>
            <a:off x="6165155" y="2058758"/>
            <a:ext cx="1052971" cy="1080000"/>
          </a:xfrm>
          <a:prstGeom prst="ellipse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F24ADD1-ECD9-CEAC-7E46-A153AC1F223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4827" t="35962" r="50635" b="38322"/>
          <a:stretch/>
        </p:blipFill>
        <p:spPr>
          <a:xfrm>
            <a:off x="8207755" y="2000020"/>
            <a:ext cx="1085453" cy="1080000"/>
          </a:xfrm>
          <a:prstGeom prst="ellipse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FE23F4C4-DCD7-B37A-CEDA-BDF79565EF4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601" t="54276" r="61263" b="24150"/>
          <a:stretch/>
        </p:blipFill>
        <p:spPr>
          <a:xfrm>
            <a:off x="4328301" y="990294"/>
            <a:ext cx="1080000" cy="1080000"/>
          </a:xfrm>
          <a:prstGeom prst="ellipse">
            <a:avLst/>
          </a:prstGeom>
        </p:spPr>
      </p:pic>
      <p:sp>
        <p:nvSpPr>
          <p:cNvPr id="34" name="Freeform 6">
            <a:extLst>
              <a:ext uri="{FF2B5EF4-FFF2-40B4-BE49-F238E27FC236}">
                <a16:creationId xmlns:a16="http://schemas.microsoft.com/office/drawing/2014/main" id="{DBF08DB4-0484-35B3-F786-768D3FFB2179}"/>
              </a:ext>
            </a:extLst>
          </p:cNvPr>
          <p:cNvSpPr/>
          <p:nvPr/>
        </p:nvSpPr>
        <p:spPr>
          <a:xfrm>
            <a:off x="10145485" y="676992"/>
            <a:ext cx="1718391" cy="411579"/>
          </a:xfrm>
          <a:custGeom>
            <a:avLst/>
            <a:gdLst/>
            <a:ahLst/>
            <a:cxnLst/>
            <a:rect l="l" t="t" r="r" b="b"/>
            <a:pathLst>
              <a:path w="3285570" h="755681">
                <a:moveTo>
                  <a:pt x="0" y="0"/>
                </a:moveTo>
                <a:lnTo>
                  <a:pt x="3285570" y="0"/>
                </a:lnTo>
                <a:lnTo>
                  <a:pt x="3285570" y="755681"/>
                </a:lnTo>
                <a:lnTo>
                  <a:pt x="0" y="7556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pt-P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37" y="768511"/>
            <a:ext cx="10594300" cy="5347261"/>
            <a:chOff x="0" y="0"/>
            <a:chExt cx="4185403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000000">
                <a:alpha val="75686"/>
              </a:srgbClr>
            </a:solidFill>
            <a:ln w="19050">
              <a:solidFill>
                <a:srgbClr val="FFFFFF">
                  <a:alpha val="75686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luxograma: Terminador 26">
            <a:extLst>
              <a:ext uri="{FF2B5EF4-FFF2-40B4-BE49-F238E27FC236}">
                <a16:creationId xmlns:a16="http://schemas.microsoft.com/office/drawing/2014/main" id="{AE538C50-EE5C-D511-D28C-9BBF7047A3CA}"/>
              </a:ext>
            </a:extLst>
          </p:cNvPr>
          <p:cNvSpPr/>
          <p:nvPr/>
        </p:nvSpPr>
        <p:spPr>
          <a:xfrm>
            <a:off x="4169240" y="2932930"/>
            <a:ext cx="3853520" cy="1018423"/>
          </a:xfrm>
          <a:prstGeom prst="flowChartTerminator">
            <a:avLst/>
          </a:prstGeom>
          <a:solidFill>
            <a:srgbClr val="CBAF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PT" sz="1200">
              <a:solidFill>
                <a:srgbClr val="CBAFDB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69240" y="2558780"/>
            <a:ext cx="2448093" cy="148224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373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320800" y="4613132"/>
            <a:ext cx="1110153" cy="111015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24D80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78118" y="1109366"/>
            <a:ext cx="1110153" cy="111015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82773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20758" y="1549003"/>
            <a:ext cx="1110153" cy="11101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566BB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995062" y="4164422"/>
            <a:ext cx="1110153" cy="111015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83059"/>
            </a:solidFill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69240" y="3158914"/>
            <a:ext cx="3853520" cy="445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400" dirty="0" err="1">
                <a:solidFill>
                  <a:srgbClr val="0C2151"/>
                </a:solidFill>
                <a:latin typeface="Franklin Gothic Medium Cond" panose="020B0606030402020204" pitchFamily="34" charset="0"/>
              </a:rPr>
              <a:t>em</a:t>
            </a:r>
            <a:r>
              <a:rPr lang="en-US" sz="2400" dirty="0">
                <a:solidFill>
                  <a:srgbClr val="0C2151"/>
                </a:solidFill>
                <a:latin typeface="Franklin Gothic Medium Cond" panose="020B0606030402020204" pitchFamily="34" charset="0"/>
              </a:rPr>
              <a:t> REDE</a:t>
            </a:r>
            <a:endParaRPr lang="en-US" sz="3200" b="1" dirty="0">
              <a:solidFill>
                <a:srgbClr val="0C215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096661" y="4596343"/>
            <a:ext cx="451766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5" lvl="1" indent="-172727" defTabSz="609630">
              <a:lnSpc>
                <a:spcPts val="2239"/>
              </a:lnSpc>
              <a:buFont typeface="Arial"/>
              <a:buChar char="•"/>
            </a:pPr>
            <a:r>
              <a:rPr lang="en-US" sz="1867" dirty="0" err="1">
                <a:solidFill>
                  <a:srgbClr val="FFFFFF"/>
                </a:solidFill>
                <a:latin typeface="Calibri"/>
              </a:rPr>
              <a:t>Parcerias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com a 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COMUNIDADE EDUCATIVA, CIENTÍFICA e EMPRESARIAL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50564" y="1369939"/>
            <a:ext cx="4226666" cy="5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b="1" dirty="0">
                <a:solidFill>
                  <a:srgbClr val="FFFFFF"/>
                </a:solidFill>
                <a:latin typeface="Calibri"/>
              </a:rPr>
              <a:t>ASTRONOMIA e CIÊNCIAS ESPACIAIS</a:t>
            </a:r>
          </a:p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dirty="0" err="1">
                <a:solidFill>
                  <a:srgbClr val="FFFFFF"/>
                </a:solidFill>
                <a:latin typeface="Calibri"/>
              </a:rPr>
              <a:t>Visão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interdisciplinar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da 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ASTRONOMIA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75267" y="1865830"/>
            <a:ext cx="4442443" cy="5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2pPr marL="474978" lvl="1" indent="-237489">
              <a:lnSpc>
                <a:spcPts val="3079"/>
              </a:lnSpc>
              <a:spcBef>
                <a:spcPct val="0"/>
              </a:spcBef>
              <a:buFont typeface="Arial"/>
              <a:buChar char="•"/>
              <a:defRPr sz="2199">
                <a:solidFill>
                  <a:srgbClr val="FFFFFF"/>
                </a:solidFill>
              </a:defRPr>
            </a:lvl2pPr>
          </a:lstStyle>
          <a:p>
            <a:pPr marL="316668" lvl="1" indent="-158334" defTabSz="609630">
              <a:lnSpc>
                <a:spcPct val="100000"/>
              </a:lnSpc>
            </a:pPr>
            <a:r>
              <a:rPr lang="en-US" sz="1867" b="1" dirty="0">
                <a:latin typeface="Calibri"/>
              </a:rPr>
              <a:t>FORMAÇÃO e INTERCÂMBIO </a:t>
            </a:r>
            <a:r>
              <a:rPr lang="en-US" sz="1867" dirty="0">
                <a:latin typeface="Calibri"/>
              </a:rPr>
              <a:t>de </a:t>
            </a:r>
            <a:r>
              <a:rPr lang="en-US" sz="1867" dirty="0" err="1">
                <a:latin typeface="Calibri"/>
              </a:rPr>
              <a:t>investigadores</a:t>
            </a:r>
            <a:r>
              <a:rPr lang="en-US" sz="1867" dirty="0">
                <a:latin typeface="Calibri"/>
              </a:rPr>
              <a:t>, </a:t>
            </a:r>
            <a:r>
              <a:rPr lang="en-US" sz="1867" dirty="0" err="1">
                <a:latin typeface="Calibri"/>
              </a:rPr>
              <a:t>professores</a:t>
            </a:r>
            <a:r>
              <a:rPr lang="en-US" sz="1867" dirty="0">
                <a:latin typeface="Calibri"/>
              </a:rPr>
              <a:t> e </a:t>
            </a:r>
            <a:r>
              <a:rPr lang="en-US" sz="1867" dirty="0" err="1">
                <a:latin typeface="Calibri"/>
              </a:rPr>
              <a:t>alunos</a:t>
            </a:r>
            <a:endParaRPr lang="en-US" sz="1867" dirty="0">
              <a:latin typeface="Calibri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84659BD1-160D-24EF-B237-67D0B275FF3F}"/>
              </a:ext>
            </a:extLst>
          </p:cNvPr>
          <p:cNvSpPr txBox="1"/>
          <p:nvPr/>
        </p:nvSpPr>
        <p:spPr>
          <a:xfrm>
            <a:off x="1555293" y="4728174"/>
            <a:ext cx="5319245" cy="1149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Linhas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de AÇÃO com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foco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na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educação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divulgação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científica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e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desenvolvimento</a:t>
            </a:r>
            <a:r>
              <a:rPr lang="en-US" sz="1867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b="1" dirty="0" err="1">
                <a:solidFill>
                  <a:srgbClr val="FFFFFF"/>
                </a:solidFill>
                <a:latin typeface="Calibri"/>
              </a:rPr>
              <a:t>sustentável</a:t>
            </a:r>
            <a:endParaRPr lang="en-US" sz="1867" b="1" dirty="0">
              <a:solidFill>
                <a:srgbClr val="FFFFFF"/>
              </a:solidFill>
              <a:latin typeface="Calibri"/>
            </a:endParaRPr>
          </a:p>
          <a:p>
            <a:pPr marL="374243" lvl="1" indent="-187121" defTabSz="609630">
              <a:spcBef>
                <a:spcPct val="0"/>
              </a:spcBef>
              <a:buFont typeface="Arial"/>
              <a:buChar char="•"/>
            </a:pPr>
            <a:r>
              <a:rPr lang="en-US" sz="1867" b="1" dirty="0">
                <a:solidFill>
                  <a:srgbClr val="FFFFFF"/>
                </a:solidFill>
                <a:latin typeface="Calibri"/>
              </a:rPr>
              <a:t>INVESTIGAÇÃO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em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busca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de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respostas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conjuntas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F7E0F9-C1E4-5E8C-BE57-B31FEEB2132C}"/>
              </a:ext>
            </a:extLst>
          </p:cNvPr>
          <p:cNvSpPr/>
          <p:nvPr/>
        </p:nvSpPr>
        <p:spPr>
          <a:xfrm>
            <a:off x="9689755" y="182013"/>
            <a:ext cx="2190380" cy="503787"/>
          </a:xfrm>
          <a:custGeom>
            <a:avLst/>
            <a:gdLst/>
            <a:ahLst/>
            <a:cxnLst/>
            <a:rect l="l" t="t" r="r" b="b"/>
            <a:pathLst>
              <a:path w="3285570" h="755681">
                <a:moveTo>
                  <a:pt x="0" y="0"/>
                </a:moveTo>
                <a:lnTo>
                  <a:pt x="3285570" y="0"/>
                </a:lnTo>
                <a:lnTo>
                  <a:pt x="3285570" y="755681"/>
                </a:lnTo>
                <a:lnTo>
                  <a:pt x="0" y="755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pt-P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27200" y="1436129"/>
            <a:ext cx="8533676" cy="5269206"/>
          </a:xfrm>
          <a:custGeom>
            <a:avLst/>
            <a:gdLst/>
            <a:ahLst/>
            <a:cxnLst/>
            <a:rect l="l" t="t" r="r" b="b"/>
            <a:pathLst>
              <a:path w="12800514" h="7903809">
                <a:moveTo>
                  <a:pt x="0" y="0"/>
                </a:moveTo>
                <a:lnTo>
                  <a:pt x="12800514" y="0"/>
                </a:lnTo>
                <a:lnTo>
                  <a:pt x="12800514" y="7903809"/>
                </a:lnTo>
                <a:lnTo>
                  <a:pt x="0" y="790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pt-PT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agem 1" descr="Uma imagem com Tipo de letra, captura de ecrã, Gráficos, preto&#10;&#10;Descrição gerada automaticamente">
            <a:extLst>
              <a:ext uri="{FF2B5EF4-FFF2-40B4-BE49-F238E27FC236}">
                <a16:creationId xmlns:a16="http://schemas.microsoft.com/office/drawing/2014/main" id="{2C32A9A5-6079-4F80-72D8-6030182F1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54002"/>
            <a:ext cx="4962600" cy="114139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17D1219-DFF0-0A27-2175-4D4B7E987B96}"/>
              </a:ext>
            </a:extLst>
          </p:cNvPr>
          <p:cNvSpPr/>
          <p:nvPr/>
        </p:nvSpPr>
        <p:spPr>
          <a:xfrm>
            <a:off x="3657600" y="6172200"/>
            <a:ext cx="4962600" cy="4572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PT" sz="12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2114" y="832478"/>
            <a:ext cx="10547773" cy="5193045"/>
            <a:chOff x="0" y="0"/>
            <a:chExt cx="4167022" cy="205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7022" cy="2051574"/>
            </a:xfrm>
            <a:custGeom>
              <a:avLst/>
              <a:gdLst/>
              <a:ahLst/>
              <a:cxnLst/>
              <a:rect l="l" t="t" r="r" b="b"/>
              <a:pathLst>
                <a:path w="4167022" h="2051574">
                  <a:moveTo>
                    <a:pt x="4893" y="0"/>
                  </a:moveTo>
                  <a:lnTo>
                    <a:pt x="4162129" y="0"/>
                  </a:lnTo>
                  <a:cubicBezTo>
                    <a:pt x="4163426" y="0"/>
                    <a:pt x="4164671" y="516"/>
                    <a:pt x="4165588" y="1433"/>
                  </a:cubicBezTo>
                  <a:cubicBezTo>
                    <a:pt x="4166506" y="2351"/>
                    <a:pt x="4167022" y="3595"/>
                    <a:pt x="4167022" y="4893"/>
                  </a:cubicBezTo>
                  <a:lnTo>
                    <a:pt x="4167022" y="2046680"/>
                  </a:lnTo>
                  <a:cubicBezTo>
                    <a:pt x="4167022" y="2049383"/>
                    <a:pt x="4164831" y="2051574"/>
                    <a:pt x="4162129" y="2051574"/>
                  </a:cubicBezTo>
                  <a:lnTo>
                    <a:pt x="4893" y="2051574"/>
                  </a:lnTo>
                  <a:cubicBezTo>
                    <a:pt x="2191" y="2051574"/>
                    <a:pt x="0" y="2049383"/>
                    <a:pt x="0" y="2046680"/>
                  </a:cubicBezTo>
                  <a:lnTo>
                    <a:pt x="0" y="4893"/>
                  </a:lnTo>
                  <a:cubicBezTo>
                    <a:pt x="0" y="3595"/>
                    <a:pt x="516" y="2351"/>
                    <a:pt x="1433" y="1433"/>
                  </a:cubicBezTo>
                  <a:cubicBezTo>
                    <a:pt x="2351" y="516"/>
                    <a:pt x="3595" y="0"/>
                    <a:pt x="4893" y="0"/>
                  </a:cubicBezTo>
                  <a:close/>
                </a:path>
              </a:pathLst>
            </a:custGeom>
            <a:solidFill>
              <a:srgbClr val="CBAFDB"/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81001" y="635001"/>
            <a:ext cx="11429999" cy="5994399"/>
          </a:xfrm>
          <a:custGeom>
            <a:avLst/>
            <a:gdLst/>
            <a:ahLst/>
            <a:cxnLst/>
            <a:rect l="l" t="t" r="r" b="b"/>
            <a:pathLst>
              <a:path w="15751871" h="7738386">
                <a:moveTo>
                  <a:pt x="0" y="0"/>
                </a:moveTo>
                <a:lnTo>
                  <a:pt x="15751870" y="0"/>
                </a:lnTo>
                <a:lnTo>
                  <a:pt x="15751870" y="7738386"/>
                </a:lnTo>
                <a:lnTo>
                  <a:pt x="0" y="7738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61"/>
            </a:stretch>
          </a:blipFill>
        </p:spPr>
        <p:txBody>
          <a:bodyPr/>
          <a:lstStyle/>
          <a:p>
            <a:pPr defTabSz="609630"/>
            <a:endParaRPr lang="pt-P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632D84-B080-7550-9685-5D4F3F679B00}"/>
              </a:ext>
            </a:extLst>
          </p:cNvPr>
          <p:cNvSpPr txBox="1">
            <a:spLocks/>
          </p:cNvSpPr>
          <p:nvPr/>
        </p:nvSpPr>
        <p:spPr>
          <a:xfrm>
            <a:off x="547435" y="166112"/>
            <a:ext cx="5486400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630"/>
            <a:r>
              <a:rPr lang="pt-PT" sz="2933" dirty="0">
                <a:solidFill>
                  <a:prstClr val="black"/>
                </a:solidFill>
                <a:latin typeface="Calibri"/>
              </a:rPr>
              <a:t>Onde estamos?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60863" y="755370"/>
            <a:ext cx="6183075" cy="5347261"/>
            <a:chOff x="0" y="0"/>
            <a:chExt cx="2442696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solidFill>
              <a:srgbClr val="0C2151"/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998434" y="1190579"/>
            <a:ext cx="4507933" cy="4476843"/>
          </a:xfrm>
          <a:custGeom>
            <a:avLst/>
            <a:gdLst/>
            <a:ahLst/>
            <a:cxnLst/>
            <a:rect l="l" t="t" r="r" b="b"/>
            <a:pathLst>
              <a:path w="6761899" h="6715265">
                <a:moveTo>
                  <a:pt x="0" y="0"/>
                </a:moveTo>
                <a:lnTo>
                  <a:pt x="6761899" y="0"/>
                </a:lnTo>
                <a:lnTo>
                  <a:pt x="6761899" y="6715264"/>
                </a:lnTo>
                <a:lnTo>
                  <a:pt x="0" y="6715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pt-P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C1B54B-4022-2245-33A4-40BC13FD6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39" t="37735" r="15589" b="19372"/>
          <a:stretch/>
        </p:blipFill>
        <p:spPr>
          <a:xfrm>
            <a:off x="1168400" y="381001"/>
            <a:ext cx="6602497" cy="483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2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8850" y="755370"/>
            <a:ext cx="10594300" cy="5347261"/>
            <a:chOff x="0" y="0"/>
            <a:chExt cx="4185403" cy="2112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0C2151"/>
            </a:solidFill>
            <a:ln w="19050">
              <a:solidFill>
                <a:srgbClr val="FFFFFF"/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6625" y="2441297"/>
            <a:ext cx="2252183" cy="225218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4B0ED">
                <a:alpha val="83922"/>
              </a:srgbClr>
            </a:solidFill>
            <a:ln w="57150">
              <a:solidFill>
                <a:srgbClr val="0C2151">
                  <a:alpha val="83922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78935" y="2441297"/>
            <a:ext cx="2252183" cy="225218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E3C74">
                <a:alpha val="83922"/>
              </a:srgbClr>
            </a:solidFill>
            <a:ln w="57150">
              <a:solidFill>
                <a:srgbClr val="0C2151">
                  <a:alpha val="83922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960385" y="2484952"/>
            <a:ext cx="2252183" cy="225218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972FF">
                <a:alpha val="83922"/>
              </a:srgbClr>
            </a:solidFill>
            <a:ln w="57150">
              <a:solidFill>
                <a:srgbClr val="0C2151">
                  <a:alpha val="83922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19345" y="2537738"/>
            <a:ext cx="2252183" cy="225218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40D2B">
                <a:alpha val="83922"/>
              </a:srgbClr>
            </a:solidFill>
            <a:ln w="57150">
              <a:solidFill>
                <a:srgbClr val="0C2151">
                  <a:alpha val="83922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955864" y="2441297"/>
            <a:ext cx="2252183" cy="225218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98FFF">
                <a:alpha val="83922"/>
              </a:srgbClr>
            </a:solidFill>
            <a:ln w="57150">
              <a:solidFill>
                <a:srgbClr val="0C2151">
                  <a:alpha val="83922"/>
                </a:srgbClr>
              </a:solidFill>
            </a:ln>
          </p:spPr>
          <p:txBody>
            <a:bodyPr/>
            <a:lstStyle/>
            <a:p>
              <a:pPr defTabSz="609630"/>
              <a:endParaRPr lang="pt-P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94595" y="3370802"/>
            <a:ext cx="1603300" cy="28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867" dirty="0" err="1">
                <a:solidFill>
                  <a:srgbClr val="0C2151"/>
                </a:solidFill>
                <a:latin typeface="Calibri"/>
              </a:rPr>
              <a:t>Diversidade</a:t>
            </a:r>
            <a:endParaRPr lang="en-US" sz="1867" dirty="0">
              <a:solidFill>
                <a:srgbClr val="0C2151"/>
              </a:solidFill>
              <a:latin typeface="Calibr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58423" y="3258356"/>
            <a:ext cx="1603300" cy="57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867" dirty="0" err="1">
                <a:solidFill>
                  <a:srgbClr val="FFFFFF"/>
                </a:solidFill>
                <a:latin typeface="Calibri"/>
              </a:rPr>
              <a:t>Distribuição</a:t>
            </a:r>
            <a:r>
              <a:rPr lang="en-US" sz="18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alibri"/>
              </a:rPr>
              <a:t>geográfica</a:t>
            </a:r>
            <a:endParaRPr lang="en-US" sz="186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291738" y="3467243"/>
            <a:ext cx="1564274" cy="284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867" dirty="0" err="1">
                <a:solidFill>
                  <a:srgbClr val="182773"/>
                </a:solidFill>
                <a:latin typeface="Calibri"/>
              </a:rPr>
              <a:t>Comunicação</a:t>
            </a:r>
            <a:endParaRPr lang="en-US" sz="1867" dirty="0">
              <a:solidFill>
                <a:srgbClr val="0C2151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194893" y="2935128"/>
            <a:ext cx="1780155" cy="115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1733" dirty="0" err="1">
                <a:solidFill>
                  <a:srgbClr val="FFFFFF"/>
                </a:solidFill>
                <a:latin typeface="Calibri"/>
              </a:rPr>
              <a:t>Diálogos</a:t>
            </a:r>
            <a:r>
              <a:rPr lang="en-US" sz="1733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Calibri"/>
              </a:rPr>
              <a:t>interculturais</a:t>
            </a:r>
            <a:r>
              <a:rPr lang="en-US" sz="1733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Calibri"/>
              </a:rPr>
              <a:t>em</a:t>
            </a:r>
            <a:r>
              <a:rPr lang="en-US" sz="1733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Calibri"/>
              </a:rPr>
              <a:t>língua</a:t>
            </a:r>
            <a:r>
              <a:rPr lang="en-US" sz="1733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Calibri"/>
              </a:rPr>
              <a:t>portuguesa</a:t>
            </a:r>
            <a:endParaRPr lang="en-US" sz="1733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300573" y="3071188"/>
            <a:ext cx="1603300" cy="116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867" dirty="0" err="1">
                <a:solidFill>
                  <a:srgbClr val="0C2151"/>
                </a:solidFill>
                <a:latin typeface="Calibri"/>
              </a:rPr>
              <a:t>Necessidades</a:t>
            </a:r>
            <a:r>
              <a:rPr lang="en-US" sz="1867" dirty="0">
                <a:solidFill>
                  <a:srgbClr val="0C2151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0C2151"/>
                </a:solidFill>
                <a:latin typeface="Calibri"/>
              </a:rPr>
              <a:t>únicas</a:t>
            </a:r>
            <a:r>
              <a:rPr lang="en-US" sz="1867" dirty="0">
                <a:solidFill>
                  <a:srgbClr val="0C2151"/>
                </a:solidFill>
                <a:latin typeface="Calibri"/>
              </a:rPr>
              <a:t>, </a:t>
            </a:r>
            <a:r>
              <a:rPr lang="en-US" sz="1867" dirty="0" err="1">
                <a:solidFill>
                  <a:srgbClr val="0C2151"/>
                </a:solidFill>
                <a:latin typeface="Calibri"/>
              </a:rPr>
              <a:t>respostas</a:t>
            </a:r>
            <a:r>
              <a:rPr lang="en-US" sz="1867" dirty="0">
                <a:solidFill>
                  <a:srgbClr val="0C2151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srgbClr val="0C2151"/>
                </a:solidFill>
                <a:latin typeface="Calibri"/>
              </a:rPr>
              <a:t>distintas</a:t>
            </a:r>
            <a:endParaRPr lang="en-US" sz="1867" dirty="0">
              <a:solidFill>
                <a:srgbClr val="0C2151"/>
              </a:solidFill>
              <a:latin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5300D4-38AE-B50E-3E5B-2A626B9B916B}"/>
              </a:ext>
            </a:extLst>
          </p:cNvPr>
          <p:cNvSpPr txBox="1">
            <a:spLocks/>
          </p:cNvSpPr>
          <p:nvPr/>
        </p:nvSpPr>
        <p:spPr>
          <a:xfrm>
            <a:off x="186543" y="108947"/>
            <a:ext cx="728105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pt-PT" dirty="0">
                <a:solidFill>
                  <a:prstClr val="black"/>
                </a:solidFill>
                <a:latin typeface="Calibri"/>
              </a:rPr>
              <a:t>Desafios PLOAD</a:t>
            </a:r>
          </a:p>
        </p:txBody>
      </p:sp>
    </p:spTree>
    <p:extLst>
      <p:ext uri="{BB962C8B-B14F-4D97-AF65-F5344CB8AC3E}">
        <p14:creationId xmlns:p14="http://schemas.microsoft.com/office/powerpoint/2010/main" val="23571081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322</Words>
  <Application>Microsoft Macintosh PowerPoint</Application>
  <PresentationFormat>Ecrã Panorâmico</PresentationFormat>
  <Paragraphs>46</Paragraphs>
  <Slides>10</Slides>
  <Notes>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10</vt:i4>
      </vt:variant>
    </vt:vector>
  </HeadingPairs>
  <TitlesOfParts>
    <vt:vector size="17" baseType="lpstr">
      <vt:lpstr>Arial</vt:lpstr>
      <vt:lpstr>ArialMT</vt:lpstr>
      <vt:lpstr>Calibri</vt:lpstr>
      <vt:lpstr>Calibri Light</vt:lpstr>
      <vt:lpstr>Franklin Gothic Medium Cond</vt:lpstr>
      <vt:lpstr>Tema do Office</vt:lpstr>
      <vt:lpstr>Office Theme</vt:lpstr>
      <vt:lpstr>PLOAD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PLOAD</dc:title>
  <dc:creator>Joana Latas</dc:creator>
  <cp:lastModifiedBy>Sara Silva</cp:lastModifiedBy>
  <cp:revision>2</cp:revision>
  <dcterms:created xsi:type="dcterms:W3CDTF">2024-05-06T18:34:43Z</dcterms:created>
  <dcterms:modified xsi:type="dcterms:W3CDTF">2024-05-07T08:55:17Z</dcterms:modified>
</cp:coreProperties>
</file>